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486A-6D51-4596-8A4C-A4BD7A1D6579}" type="datetimeFigureOut">
              <a:rPr lang="pl-PL" smtClean="0"/>
              <a:pPr/>
              <a:t>10.02.2022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9554-728A-4F28-813E-EB5BDC13534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              Układ </a:t>
            </a:r>
            <a:r>
              <a:rPr lang="pl-PL" sz="4000" b="1" i="1" dirty="0">
                <a:latin typeface="Times New Roman" pitchFamily="18" charset="0"/>
                <a:cs typeface="Times New Roman" pitchFamily="18" charset="0"/>
              </a:rPr>
              <a:t>kinematyczny </a:t>
            </a:r>
            <a:r>
              <a:rPr lang="pl-PL" sz="4000" b="1" i="1" dirty="0" smtClean="0">
                <a:latin typeface="Times New Roman" pitchFamily="18" charset="0"/>
                <a:cs typeface="Times New Roman" pitchFamily="18" charset="0"/>
              </a:rPr>
              <a:t>obrabiarki.</a:t>
            </a:r>
            <a:endParaRPr lang="pl-PL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4488"/>
            <a:ext cx="9144000" cy="51435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514350" indent="-514350" algn="l">
              <a:buAutoNum type="arabicPeriod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Wiadomości wstępne o układzie kinematycznym </a:t>
            </a:r>
          </a:p>
          <a:p>
            <a:pPr marL="514350" indent="-514350" algn="l"/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obrabiarki.</a:t>
            </a:r>
          </a:p>
          <a:p>
            <a:pPr marL="514350" indent="-514350" algn="l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oznaczania łańcuchów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kinematycznych.</a:t>
            </a:r>
          </a:p>
          <a:p>
            <a:pPr marL="514350" indent="-514350" algn="l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Podstawowe parametry kinematyczne. </a:t>
            </a:r>
          </a:p>
          <a:p>
            <a:pPr marL="514350" indent="-514350" algn="l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Funkcje łańcuchów kinematycznych.</a:t>
            </a:r>
          </a:p>
          <a:p>
            <a:pPr marL="514350" indent="-514350" algn="l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schematów kinematycznych tokarki,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w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postaci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uproszczonej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pełnej, </a:t>
            </a:r>
          </a:p>
        </p:txBody>
      </p:sp>
      <p:pic>
        <p:nvPicPr>
          <p:cNvPr id="4" name="Picture 3" descr="C:\Documents and Settings\Test\Moje dokumenty\Downloads\logo szkoly Z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14290"/>
            <a:ext cx="1857356" cy="1142984"/>
          </a:xfrm>
          <a:prstGeom prst="roundRect">
            <a:avLst>
              <a:gd name="adj" fmla="val 16667"/>
            </a:avLst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isometricTopUp"/>
            <a:lightRig rig="threePt" dir="t"/>
          </a:scene3d>
          <a:sp3d contourW="6350" prstMaterial="matte">
            <a:bevelT w="101600" h="101600" prst="slope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 kinematyczny może realizować następujące funkcje: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przeniesienia napędu,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zmiany prędkości przenoszonego ruchu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(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zależy od przełożenia I ),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zmiany rodzaju przenoszonego ruchu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(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np. obrotowy na prostoliniowy),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zmiany kierunku ruchu.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 względu na spełniane w obrabiarce funkcje łańcuchy kinematyczne dzieli się na: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napędowe , </a:t>
            </a:r>
          </a:p>
          <a:p>
            <a:pPr>
              <a:buFont typeface="Wingdings" pitchFamily="2" charset="2"/>
              <a:buChar char="Ø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kształtowania.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Zadaniem łańcuchów kinematycznych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napędowych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doprowadzenie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napędu od silnika do zespołów roboczych obrabiarki.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Napędowymi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łańcuchami kinematycznymi są: </a:t>
            </a:r>
            <a:endParaRPr lang="pl-PL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 ruchu głównego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który nadaje napędzanemu zespołowi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roboczemu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określoną prędkość skrawania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v,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 ruchu posuwowego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który nadaje napędzanemu zespołowi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roboczemu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określoną prędkość posuwu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l-PL" i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związaną z nią wartość posuwu f.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Łańcuchy te stanowią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 napędowy obrabiarki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który decyduje o wydajności obrabiarki.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Zadaniem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łańcuchów kinematycznych kształtowania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(nazywanych także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łańcuchami wewnętrznymi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sprzęganie ze sobą dwóch składowych ruchów kształtowania w celu uzyskania ruchu złożonego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Za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pomocą tych łańcuchów uzyskuje się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sprzężenia kinematyczne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które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zapewniają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ścisłą więź między przemieszczeniami zespołów roboczych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wykonujących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ruchy składowe.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Ponieważ w procesie kształtowania nie jest istotna prędkość ruchu, tylko wartość wywołanego tym ruchem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przemieszczenia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więc przełożenia tych łańcuchów najczęściej określa się jako stosunek przemieszczeń (drogi), np.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gdzie: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28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droga obrotowa wału końcowego, </a:t>
            </a:r>
          </a:p>
          <a:p>
            <a:r>
              <a:rPr lang="el-GR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ϕ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droga obrotowa wału wejściowego. </a:t>
            </a:r>
            <a:endParaRPr lang="pl-PL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4214817"/>
            <a:ext cx="1500198" cy="10762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21495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Ponieważ łańcuchy kinematyczne kształtowania nie obejmują źródła napędu, więc przy wyznaczaniu ich przełożeń przyjmuje się umownie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jeden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 ostatnich elementów łańcucha za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początkowy (napędzający),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drugi za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końcowy (napędzany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Rzeczywisty kierunek przeniesienia ruchu w łańcuchu kształtowania zależy od miejsca doprowadzenia do niego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napędu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Nie wpływa to jednak na wartość przełożenia.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28736"/>
            <a:ext cx="9144000" cy="542926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Układy kinematyczne obrabiarek przedstawia się rysunkowo w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postaci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schematów kinematycznych, na których ich poszczególne elementy są oznaczone za pomocą umownych symboli graficznych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zależności od przeznaczenia schematy kinematyczne obrabiarek są rysowane w postaci uproszczonej lub pełnej.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Uproszczony schemat kinematyczny podaje w sposób ogólny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rozwiązania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układu kształtowania i układu napędowego obrabiarki.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Funkcje łańcuchów kinematycznych.</a:t>
            </a:r>
            <a:endParaRPr lang="pl-PL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Pełny schemat 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kinematyczny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na którym są podane 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liczby zębów kół zębatych, </a:t>
            </a:r>
            <a:r>
              <a:rPr lang="pl-PL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średnice </a:t>
            </a:r>
            <a:r>
              <a:rPr lang="pl-PL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kół pasowych, skoki śrub pociągowych, prędkości obrotowe silników 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itp., umożliwia dokonywanie obliczeń niezbędnych do </a:t>
            </a:r>
            <a:r>
              <a:rPr lang="pl-PL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projektowania </a:t>
            </a:r>
            <a:r>
              <a:rPr lang="pl-PL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użytkowania obrabiarek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schematów kinematycznych tokarki, w postaci </a:t>
            </a:r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uproszczonej </a:t>
            </a:r>
            <a:r>
              <a:rPr lang="pl-PL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pełnej</a:t>
            </a:r>
            <a:r>
              <a:rPr lang="pl-PL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 schematu kinematycznego tokarki produkcyjnej,   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postaci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uproszczonej . </a:t>
            </a:r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428868"/>
            <a:ext cx="7072362" cy="4277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Przykłady schematów kinematycznych tokarki, w postaci uproszczonej i pełnej.</a:t>
            </a:r>
            <a:endParaRPr lang="pl-PL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57298"/>
            <a:ext cx="9144000" cy="550070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Przykład schematu kinematycznego tokarki produkcyjnej,    w postaci pełnej . </a:t>
            </a:r>
          </a:p>
          <a:p>
            <a:endParaRPr lang="pl-PL" sz="2800" dirty="0"/>
          </a:p>
        </p:txBody>
      </p:sp>
      <p:pic>
        <p:nvPicPr>
          <p:cNvPr id="9218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296260"/>
            <a:ext cx="6929486" cy="4323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14350" indent="-514350"/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Wiadomości wstępne o układzie kinematycznym  obrabiarki.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Układ kinematyczny obrabiarki stanowią mechanizmy służące do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nadawania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zespołom roboczym obrabiarki ruchów niezbędnych do wykonania procesu roboczego. Mechanizmami, z których składa się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układ kinematyczny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obrabiarki, są najczęściej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pl-PL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łańcuchy 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kinematyczne. </a:t>
            </a:r>
            <a:endParaRPr lang="pl-PL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Stanowią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one zbiór połączonych ze sobą par kinematycznych, takich jak przekładnie </a:t>
            </a:r>
            <a:r>
              <a:rPr lang="pl-PL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pasowe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przekładnie zębate, przekładnie śrubowe, przekładnie zębatkowe itp. </a:t>
            </a:r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0010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>
                <a:latin typeface="Times New Roman" pitchFamily="18" charset="0"/>
                <a:cs typeface="Times New Roman" pitchFamily="18" charset="0"/>
              </a:rPr>
              <a:t>Przykłady oznaczania łańcuchów </a:t>
            </a:r>
            <a:r>
              <a:rPr lang="pl-PL" sz="3200" b="1" i="1" dirty="0" smtClean="0">
                <a:latin typeface="Times New Roman" pitchFamily="18" charset="0"/>
                <a:cs typeface="Times New Roman" pitchFamily="18" charset="0"/>
              </a:rPr>
              <a:t>kinematycznych.</a:t>
            </a:r>
            <a:endParaRPr lang="pl-PL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9144000" cy="557214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 każdym łańcuchu kinematycznym można wyróżnić jego element początkowy (wejściowy), np. silnik i element końcowy (wyjściowy),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którym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jest zazwyczaj człon roboczy (wrzeciono robocze, suport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a/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cały łańcuch              b/ pojedyncza przekładnia</a:t>
            </a:r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429000"/>
            <a:ext cx="2571768" cy="2949969"/>
          </a:xfrm>
          <a:prstGeom prst="rect">
            <a:avLst/>
          </a:prstGeom>
          <a:noFill/>
        </p:spPr>
      </p:pic>
      <p:pic>
        <p:nvPicPr>
          <p:cNvPr id="1027" name="Picture 3" descr="C:\Users\adm\Desktop\Przechwytywani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3500438"/>
            <a:ext cx="2575667" cy="242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1442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 smtClean="0">
                <a:latin typeface="Times New Roman" pitchFamily="18" charset="0"/>
                <a:cs typeface="Times New Roman" pitchFamily="18" charset="0"/>
              </a:rPr>
              <a:t>Przykłady oznaczania łańcuchów kinematycznych.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c/ Kilka przekładni pojedynczych.</a:t>
            </a:r>
            <a:endParaRPr lang="pl-PL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adm\Desktop\Przechwytywani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14554"/>
            <a:ext cx="4286280" cy="43565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parametry kinematyczne.</a:t>
            </a:r>
            <a:endParaRPr lang="pl-PL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Podstawową wielkością łańcucha jest jego </a:t>
            </a:r>
            <a:r>
              <a:rPr lang="pl-PL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przełożenie, które jest oznaczane literą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i określane jako stosunek parametru kinematycznego elementu biernego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parametru kinematycznego elementu czynnego 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pl-PL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47000" contrast="64000"/>
          </a:blip>
          <a:srcRect/>
          <a:stretch>
            <a:fillRect/>
          </a:stretch>
        </p:blipFill>
        <p:spPr bwMode="auto">
          <a:xfrm>
            <a:off x="2571736" y="4357694"/>
            <a:ext cx="3286148" cy="1927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parametry kinematyczne.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najczęściej występujących parametrów kinematycznych zalicza się: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drogę liniową l [mm], </a:t>
            </a:r>
          </a:p>
          <a:p>
            <a:pPr>
              <a:buFontTx/>
              <a:buChar char="-"/>
            </a:pP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drogę 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obrotową </a:t>
            </a:r>
            <a:r>
              <a:rPr lang="el-GR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ϕ [</a:t>
            </a:r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obr</a:t>
            </a:r>
            <a:r>
              <a:rPr lang="pl-PL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],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liniową v [m/min], [mm/min],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obwodową v [m/min], [m/s], </a:t>
            </a:r>
          </a:p>
          <a:p>
            <a:r>
              <a:rPr lang="pl-PL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obrotową n [obr/min].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parametry kinematyczne.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Przyjmując dla łańcucha kinematycznego przedstawionego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rysunku c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jako parametr kinematyczny prędkość obrotową </a:t>
            </a:r>
            <a:r>
              <a:rPr lang="pl-PL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n, położenie tego łańcucha określa się stosunkiem: </a:t>
            </a:r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gdzie</a:t>
            </a:r>
            <a:r>
              <a:rPr 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l-PL" sz="28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obrotowa wału wyjściowego (końcowego), </a:t>
            </a:r>
            <a:endParaRPr lang="pl-PL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pl-PL" sz="28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prędkość obrotowa wału wejściowego (początkowego). 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57000" contrast="74000"/>
          </a:blip>
          <a:srcRect/>
          <a:stretch>
            <a:fillRect/>
          </a:stretch>
        </p:blipFill>
        <p:spPr bwMode="auto">
          <a:xfrm>
            <a:off x="3428992" y="3714752"/>
            <a:ext cx="2489203" cy="1497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35729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parametry kinematyczne.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9144000" cy="535782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Analogicznie do przełożenia łańcucha kinematycznego, nazywanego także przełożeniem całkowitym, określa się przełożenie pojedynczej prze-kładni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(rys.b)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zapisuje się je jako stosunek: </a:t>
            </a:r>
          </a:p>
        </p:txBody>
      </p:sp>
      <p:pic>
        <p:nvPicPr>
          <p:cNvPr id="5122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29000" contrast="47000"/>
          </a:blip>
          <a:srcRect/>
          <a:stretch>
            <a:fillRect/>
          </a:stretch>
        </p:blipFill>
        <p:spPr bwMode="auto">
          <a:xfrm>
            <a:off x="3214678" y="3929066"/>
            <a:ext cx="2228279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8585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l-PL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Podstawowe parametry kinematyczne.</a:t>
            </a:r>
            <a:endParaRPr lang="pl-PL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Ponieważ przełożenie całkowite łańcucha jest równe </a:t>
            </a:r>
            <a:r>
              <a:rPr lang="pl-PL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iloczynowi </a:t>
            </a:r>
            <a:r>
              <a:rPr lang="pl-PL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przełożeń 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poszczególnych </a:t>
            </a:r>
            <a:r>
              <a:rPr lang="pl-PL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przekładni </a:t>
            </a:r>
            <a:r>
              <a:rPr lang="pl-PL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rys. </a:t>
            </a:r>
            <a:r>
              <a:rPr lang="pl-P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l-PL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więc wartość liczbową tego przełożenia można wyznaczyć z zależności: </a:t>
            </a:r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gdzie</a:t>
            </a:r>
            <a:r>
              <a:rPr lang="pl-P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,i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l-PL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,i</a:t>
            </a:r>
            <a:r>
              <a:rPr lang="pl-PL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l-PL" sz="2800" b="1" i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- przełożenia poszczególnych przekładni </a:t>
            </a:r>
            <a:endParaRPr lang="pl-PL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adm\Desktop\Przechwytywanie.PNG"/>
          <p:cNvPicPr>
            <a:picLocks noChangeAspect="1" noChangeArrowheads="1"/>
          </p:cNvPicPr>
          <p:nvPr/>
        </p:nvPicPr>
        <p:blipFill>
          <a:blip r:embed="rId3">
            <a:lum bright="-31000" contrast="63000"/>
          </a:blip>
          <a:srcRect/>
          <a:stretch>
            <a:fillRect/>
          </a:stretch>
        </p:blipFill>
        <p:spPr bwMode="auto">
          <a:xfrm>
            <a:off x="2428860" y="3857628"/>
            <a:ext cx="4001988" cy="1071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799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           Układ kinematyczny obrabiarki.</vt:lpstr>
      <vt:lpstr> Wiadomości wstępne o układzie kinematycznym  obrabiarki. </vt:lpstr>
      <vt:lpstr>Przykłady oznaczania łańcuchów kinematycznych.</vt:lpstr>
      <vt:lpstr>Przykłady oznaczania łańcuchów kinematycznych.</vt:lpstr>
      <vt:lpstr>Podstawowe parametry kinematyczne.</vt:lpstr>
      <vt:lpstr>Podstawowe parametry kinematyczne.</vt:lpstr>
      <vt:lpstr>Podstawowe parametry kinematyczne.</vt:lpstr>
      <vt:lpstr>Podstawowe parametry kinematyczne.</vt:lpstr>
      <vt:lpstr>Podstawowe parametry kinematyczne.</vt:lpstr>
      <vt:lpstr>Funkcje łańcuchów kinematycznych.</vt:lpstr>
      <vt:lpstr>Funkcje łańcuchów kinematycznych.</vt:lpstr>
      <vt:lpstr>Funkcje łańcuchów kinematycznych.</vt:lpstr>
      <vt:lpstr>Funkcje łańcuchów kinematycznych.</vt:lpstr>
      <vt:lpstr>Funkcje łańcuchów kinematycznych.</vt:lpstr>
      <vt:lpstr>Funkcje łańcuchów kinematycznych.</vt:lpstr>
      <vt:lpstr>Funkcje łańcuchów kinematycznych.</vt:lpstr>
      <vt:lpstr>Funkcje łańcuchów kinematycznych.</vt:lpstr>
      <vt:lpstr>Przykłady schematów kinematycznych tokarki, w postaci uproszczonej i pełnej.</vt:lpstr>
      <vt:lpstr>Przykłady schematów kinematycznych tokarki, w postaci uproszczonej i pełnej.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 kinematyczny obrabiarki.</dc:title>
  <dc:creator>Użytkownik systemu Windows</dc:creator>
  <cp:lastModifiedBy>Użytkownik systemu Windows</cp:lastModifiedBy>
  <cp:revision>25</cp:revision>
  <dcterms:created xsi:type="dcterms:W3CDTF">2021-03-12T10:59:38Z</dcterms:created>
  <dcterms:modified xsi:type="dcterms:W3CDTF">2022-02-10T12:13:57Z</dcterms:modified>
</cp:coreProperties>
</file>