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59" r:id="rId6"/>
    <p:sldId id="266" r:id="rId7"/>
    <p:sldId id="265" r:id="rId8"/>
    <p:sldId id="269" r:id="rId9"/>
    <p:sldId id="267" r:id="rId10"/>
    <p:sldId id="270" r:id="rId11"/>
    <p:sldId id="272" r:id="rId12"/>
    <p:sldId id="271" r:id="rId13"/>
    <p:sldId id="273" r:id="rId14"/>
    <p:sldId id="274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206A-F165-43F4-BE38-978E882DE948}" type="datetimeFigureOut">
              <a:rPr lang="pl-PL" smtClean="0"/>
              <a:t>2020-01-27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2F98-D863-40B0-8687-92324B5B44DF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206A-F165-43F4-BE38-978E882DE948}" type="datetimeFigureOut">
              <a:rPr lang="pl-PL" smtClean="0"/>
              <a:t>2020-01-27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2F98-D863-40B0-8687-92324B5B44D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206A-F165-43F4-BE38-978E882DE948}" type="datetimeFigureOut">
              <a:rPr lang="pl-PL" smtClean="0"/>
              <a:t>2020-01-27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2F98-D863-40B0-8687-92324B5B44D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206A-F165-43F4-BE38-978E882DE948}" type="datetimeFigureOut">
              <a:rPr lang="pl-PL" smtClean="0"/>
              <a:t>2020-01-27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2F98-D863-40B0-8687-92324B5B44DF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206A-F165-43F4-BE38-978E882DE948}" type="datetimeFigureOut">
              <a:rPr lang="pl-PL" smtClean="0"/>
              <a:t>2020-01-27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2F98-D863-40B0-8687-92324B5B44D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206A-F165-43F4-BE38-978E882DE948}" type="datetimeFigureOut">
              <a:rPr lang="pl-PL" smtClean="0"/>
              <a:t>2020-01-27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2F98-D863-40B0-8687-92324B5B44DF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206A-F165-43F4-BE38-978E882DE948}" type="datetimeFigureOut">
              <a:rPr lang="pl-PL" smtClean="0"/>
              <a:t>2020-01-27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2F98-D863-40B0-8687-92324B5B44DF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206A-F165-43F4-BE38-978E882DE948}" type="datetimeFigureOut">
              <a:rPr lang="pl-PL" smtClean="0"/>
              <a:t>2020-01-27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2F98-D863-40B0-8687-92324B5B44D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206A-F165-43F4-BE38-978E882DE948}" type="datetimeFigureOut">
              <a:rPr lang="pl-PL" smtClean="0"/>
              <a:t>2020-01-27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2F98-D863-40B0-8687-92324B5B44D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206A-F165-43F4-BE38-978E882DE948}" type="datetimeFigureOut">
              <a:rPr lang="pl-PL" smtClean="0"/>
              <a:t>2020-01-27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2F98-D863-40B0-8687-92324B5B44D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206A-F165-43F4-BE38-978E882DE948}" type="datetimeFigureOut">
              <a:rPr lang="pl-PL" smtClean="0"/>
              <a:t>2020-01-27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2F98-D863-40B0-8687-92324B5B44DF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804206A-F165-43F4-BE38-978E882DE948}" type="datetimeFigureOut">
              <a:rPr lang="pl-PL" smtClean="0"/>
              <a:t>2020-01-27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D562F98-D863-40B0-8687-92324B5B44DF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56176" y="5661248"/>
            <a:ext cx="5637010" cy="882119"/>
          </a:xfrm>
        </p:spPr>
        <p:txBody>
          <a:bodyPr/>
          <a:lstStyle/>
          <a:p>
            <a:r>
              <a:rPr lang="pl-PL" dirty="0" smtClean="0"/>
              <a:t>Karolina Krzysztofik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pl-PL" dirty="0">
                <a:effectLst/>
              </a:rPr>
              <a:t>Wiercenie: narzędzia do obróbki otworów, wiertarki, prace wykonywane na </a:t>
            </a:r>
            <a:r>
              <a:rPr lang="pl-PL" dirty="0" smtClean="0">
                <a:effectLst/>
              </a:rPr>
              <a:t>wiertarkach.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4149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539552" y="260648"/>
            <a:ext cx="8064896" cy="3945592"/>
          </a:xfrm>
        </p:spPr>
        <p:txBody>
          <a:bodyPr/>
          <a:lstStyle/>
          <a:p>
            <a:pPr marL="45720" indent="0">
              <a:buNone/>
            </a:pPr>
            <a:r>
              <a:rPr lang="pl-PL" b="1" u="sng" dirty="0"/>
              <a:t>Pogłębianie – </a:t>
            </a:r>
            <a:r>
              <a:rPr lang="pl-PL" dirty="0"/>
              <a:t>polega na powiększeniu średnicy otworu na pewnej jego </a:t>
            </a:r>
            <a:r>
              <a:rPr lang="pl-PL" dirty="0" smtClean="0"/>
              <a:t>głębokości za pomocą pogłębiaczy. </a:t>
            </a:r>
            <a:r>
              <a:rPr lang="pl-PL" dirty="0"/>
              <a:t>Możemy wyróżnić pogłębianie walcowe oraz stożkowe.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0" t="39260" r="56567" b="20418"/>
          <a:stretch/>
        </p:blipFill>
        <p:spPr bwMode="auto">
          <a:xfrm>
            <a:off x="2586062" y="1412776"/>
            <a:ext cx="3466653" cy="471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869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23528" y="116632"/>
            <a:ext cx="8280920" cy="4089608"/>
          </a:xfrm>
        </p:spPr>
        <p:txBody>
          <a:bodyPr/>
          <a:lstStyle/>
          <a:p>
            <a:pPr marL="45720" indent="0">
              <a:buNone/>
            </a:pPr>
            <a:r>
              <a:rPr lang="pl-PL" u="sng" dirty="0" smtClean="0"/>
              <a:t>RODZAJE POGŁĘBIACZY:</a:t>
            </a:r>
          </a:p>
          <a:p>
            <a:r>
              <a:rPr lang="pl-PL" dirty="0" smtClean="0"/>
              <a:t>POGŁĘBIACZ STOŻKOWY (A)</a:t>
            </a:r>
          </a:p>
          <a:p>
            <a:r>
              <a:rPr lang="pl-PL" dirty="0" smtClean="0"/>
              <a:t>POGŁĘBIACZ CZOŁOWY (B)</a:t>
            </a:r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731" y="1772816"/>
            <a:ext cx="5187950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813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31540" y="260648"/>
            <a:ext cx="8064896" cy="3474720"/>
          </a:xfrm>
        </p:spPr>
        <p:txBody>
          <a:bodyPr/>
          <a:lstStyle/>
          <a:p>
            <a:pPr marL="45720" indent="0">
              <a:buNone/>
            </a:pPr>
            <a:r>
              <a:rPr lang="pl-PL" b="1" u="sng" dirty="0"/>
              <a:t>Nawiercanie</a:t>
            </a:r>
            <a:r>
              <a:rPr lang="pl-PL" u="sng" dirty="0"/>
              <a:t> – </a:t>
            </a:r>
            <a:r>
              <a:rPr lang="pl-PL" dirty="0"/>
              <a:t>tą operacją wykonuję się otwór o stosunkowo małym stosunku średnicy do jego głębokości np. w celu oznaczenia miejsca, w którym będzie wykonywana operacja wiercenia i poprawy początkowego prowadzenia wiertła. W operacji nawiercania wykonuje się również nakiełki.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4" t="38111" r="57235" b="26404"/>
          <a:stretch/>
        </p:blipFill>
        <p:spPr bwMode="auto">
          <a:xfrm>
            <a:off x="2817540" y="2348880"/>
            <a:ext cx="3240360" cy="437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219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pl-PL" sz="3600" b="1" dirty="0" smtClean="0"/>
              <a:t>RODZAJE WIERTAREK:</a:t>
            </a:r>
          </a:p>
          <a:p>
            <a:r>
              <a:rPr lang="pl-PL" sz="3600" dirty="0" smtClean="0"/>
              <a:t>PRZENOŚNE</a:t>
            </a:r>
          </a:p>
          <a:p>
            <a:r>
              <a:rPr lang="pl-PL" sz="3600" dirty="0" smtClean="0"/>
              <a:t>STOŁOWE</a:t>
            </a:r>
          </a:p>
          <a:p>
            <a:r>
              <a:rPr lang="pl-PL" sz="3600" dirty="0" smtClean="0"/>
              <a:t>PROMIENIOWE</a:t>
            </a:r>
          </a:p>
          <a:p>
            <a:r>
              <a:rPr lang="pl-PL" sz="3600" dirty="0" smtClean="0"/>
              <a:t>KADŁUBOWE</a:t>
            </a:r>
          </a:p>
          <a:p>
            <a:endParaRPr lang="pl-PL" dirty="0" smtClean="0"/>
          </a:p>
          <a:p>
            <a:pPr marL="4572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02165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8496944" cy="6048672"/>
          </a:xfrm>
        </p:spPr>
        <p:txBody>
          <a:bodyPr/>
          <a:lstStyle/>
          <a:p>
            <a:pPr marL="45720" indent="0">
              <a:buNone/>
            </a:pPr>
            <a:r>
              <a:rPr lang="pl-PL" u="sng" dirty="0" smtClean="0"/>
              <a:t>WIERTARKI PRZENOŚNE:</a:t>
            </a:r>
          </a:p>
          <a:p>
            <a:r>
              <a:rPr lang="pl-PL" dirty="0" smtClean="0"/>
              <a:t>RĘCZNE</a:t>
            </a:r>
          </a:p>
          <a:p>
            <a:pPr marL="45720" indent="0">
              <a:buNone/>
            </a:pPr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MECHANICZNE</a:t>
            </a:r>
          </a:p>
          <a:p>
            <a:pPr marL="45720" indent="0">
              <a:buNone/>
            </a:pPr>
            <a:endParaRPr lang="pl-PL" dirty="0" smtClean="0"/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178719"/>
            <a:ext cx="5041900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93" y="4149080"/>
            <a:ext cx="3541713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462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208912" cy="3474720"/>
          </a:xfrm>
        </p:spPr>
        <p:txBody>
          <a:bodyPr/>
          <a:lstStyle/>
          <a:p>
            <a:pPr marL="45720" indent="0">
              <a:buNone/>
            </a:pPr>
            <a:r>
              <a:rPr lang="pl-PL" b="1" u="sng" dirty="0" smtClean="0"/>
              <a:t>WIERTARKA STOŁOWA</a:t>
            </a:r>
            <a:r>
              <a:rPr lang="pl-PL" dirty="0" smtClean="0"/>
              <a:t>– </a:t>
            </a:r>
            <a:r>
              <a:rPr lang="pl-PL" dirty="0"/>
              <a:t>są przeznaczone do wykonywania niewielkich otworów (do Ø 16 mm). Wrzeciono wiertarki stołowej jest napędzane silnikiem elektrycznym i przekładniami pasowymi. Natomiast ruch posuwowy wrzeciona jest dokonywany ręcznie za pomocą odpowiedniej dźwigni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1" t="35686" r="54450" b="13710"/>
          <a:stretch/>
        </p:blipFill>
        <p:spPr bwMode="auto">
          <a:xfrm>
            <a:off x="2835250" y="2204864"/>
            <a:ext cx="3027189" cy="420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830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61504" y="188640"/>
            <a:ext cx="8712968" cy="3258696"/>
          </a:xfrm>
        </p:spPr>
        <p:txBody>
          <a:bodyPr/>
          <a:lstStyle/>
          <a:p>
            <a:pPr marL="45720" indent="0">
              <a:buNone/>
            </a:pPr>
            <a:r>
              <a:rPr lang="pl-PL" b="1" u="sng" dirty="0" smtClean="0"/>
              <a:t>WIERTARKI PROMIENIOWE</a:t>
            </a:r>
            <a:r>
              <a:rPr lang="pl-PL" dirty="0" smtClean="0"/>
              <a:t>– </a:t>
            </a:r>
            <a:r>
              <a:rPr lang="pl-PL" dirty="0"/>
              <a:t>są przeznaczone do wykonywania otworów w bardzo dużych przedmiotach, które ze względy na gabaryty i masę </a:t>
            </a:r>
            <a:r>
              <a:rPr lang="pl-PL" dirty="0" smtClean="0"/>
              <a:t>ciężko </a:t>
            </a:r>
            <a:r>
              <a:rPr lang="pl-PL" dirty="0"/>
              <a:t>jest mocować na stole - zmieniać ich pozycję czy np. je obracać. Można na stole zamocować przedmiot i za pomocą obrotowego ramienia po promieniu zmieniać pozycję narzędzia względem przedmiotu obrabianego.</a:t>
            </a:r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2" t="33972" r="43720" b="10484"/>
          <a:stretch/>
        </p:blipFill>
        <p:spPr bwMode="auto">
          <a:xfrm>
            <a:off x="1763688" y="2564904"/>
            <a:ext cx="5508600" cy="406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155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280920" cy="4017600"/>
          </a:xfrm>
        </p:spPr>
        <p:txBody>
          <a:bodyPr/>
          <a:lstStyle/>
          <a:p>
            <a:pPr marL="45720" indent="0">
              <a:buNone/>
            </a:pPr>
            <a:r>
              <a:rPr lang="pl-PL" b="1" u="sng" dirty="0"/>
              <a:t>WIERTARKA KADŁUBOWA- </a:t>
            </a:r>
            <a:r>
              <a:rPr lang="pl-PL" dirty="0" smtClean="0"/>
              <a:t>powszechnie </a:t>
            </a:r>
            <a:r>
              <a:rPr lang="pl-PL" dirty="0"/>
              <a:t>używana do wiercenia, nawiercania, gwintowania itp</a:t>
            </a:r>
            <a:r>
              <a:rPr lang="pl-PL" dirty="0" smtClean="0"/>
              <a:t>. Charakteryzuje </a:t>
            </a:r>
            <a:r>
              <a:rPr lang="pl-PL" dirty="0"/>
              <a:t>ją duża efektywność- dokładność, niski poziom szumów, szeroki zakres prędkości, scentralizowany panel kontroli, łatwa konserwacja i użytkowanie.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9" t="22077" r="45770" b="22077"/>
          <a:stretch/>
        </p:blipFill>
        <p:spPr bwMode="auto">
          <a:xfrm>
            <a:off x="2771800" y="1756792"/>
            <a:ext cx="3245621" cy="483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425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3768" y="544522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pl-PL" sz="2800" dirty="0" smtClean="0"/>
              <a:t>Dziękuje za uwagę.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198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424936" cy="572181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pl-PL" sz="2400" b="1" dirty="0">
                <a:solidFill>
                  <a:schemeClr val="tx1"/>
                </a:solidFill>
              </a:rPr>
              <a:t>Wierceniem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smtClean="0">
                <a:solidFill>
                  <a:schemeClr val="tx1"/>
                </a:solidFill>
              </a:rPr>
              <a:t> nazywa </a:t>
            </a:r>
            <a:r>
              <a:rPr lang="pl-PL" sz="2400" dirty="0">
                <a:solidFill>
                  <a:schemeClr val="tx1"/>
                </a:solidFill>
              </a:rPr>
              <a:t>się wykonywanie otworów w pełnym materiale za pomocą narzędzia skrawającego zwanego </a:t>
            </a:r>
            <a:r>
              <a:rPr lang="pl-PL" sz="2400" b="1" u="sng" dirty="0">
                <a:solidFill>
                  <a:schemeClr val="tx1"/>
                </a:solidFill>
              </a:rPr>
              <a:t>wiertłem. </a:t>
            </a:r>
            <a:endParaRPr lang="pl-PL" sz="2400" b="1" u="sng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pl-PL" sz="2400" dirty="0" smtClean="0">
                <a:solidFill>
                  <a:schemeClr val="tx1"/>
                </a:solidFill>
              </a:rPr>
              <a:t>W </a:t>
            </a:r>
            <a:r>
              <a:rPr lang="pl-PL" sz="2400" dirty="0">
                <a:solidFill>
                  <a:schemeClr val="tx1"/>
                </a:solidFill>
              </a:rPr>
              <a:t>czasie obróbki wiertło wykonuje ruch obrotowy i  posuwowy,  a  przedmiot obrabiany jest </a:t>
            </a:r>
            <a:r>
              <a:rPr lang="pl-PL" sz="2400" dirty="0" smtClean="0">
                <a:solidFill>
                  <a:schemeClr val="tx1"/>
                </a:solidFill>
              </a:rPr>
              <a:t>nieruchomy</a:t>
            </a:r>
            <a:r>
              <a:rPr lang="pl-PL" sz="2400" dirty="0">
                <a:solidFill>
                  <a:schemeClr val="tx1"/>
                </a:solidFill>
              </a:rPr>
              <a:t>. Wiertło usuwa obrabiany materiał w postaci wiórów tworząc walcowy otwór, przy czym średnica otworu odpowiada średnicy </a:t>
            </a:r>
            <a:r>
              <a:rPr lang="pl-PL" sz="2400" dirty="0" smtClean="0">
                <a:solidFill>
                  <a:schemeClr val="tx1"/>
                </a:solidFill>
              </a:rPr>
              <a:t>wiertła.</a:t>
            </a:r>
            <a:endParaRPr lang="pl-PL" sz="2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pl-PL" sz="44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3016"/>
            <a:ext cx="2706687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189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6" t="24597" r="48106" b="25605"/>
          <a:stretch/>
        </p:blipFill>
        <p:spPr bwMode="auto">
          <a:xfrm>
            <a:off x="683568" y="210455"/>
            <a:ext cx="7826027" cy="6120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38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6400800" cy="3474720"/>
          </a:xfrm>
        </p:spPr>
        <p:txBody>
          <a:bodyPr/>
          <a:lstStyle/>
          <a:p>
            <a:pPr marL="45720" indent="0">
              <a:buNone/>
            </a:pPr>
            <a:r>
              <a:rPr lang="pl-PL" b="1" dirty="0" smtClean="0"/>
              <a:t>WIERTŁO I JEGO BUDOWA </a:t>
            </a:r>
            <a:endParaRPr lang="pl-PL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31641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189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7292280" cy="63367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l-PL" b="1" u="sng" dirty="0" smtClean="0"/>
              <a:t>RODZAJE WIERTEŁ: </a:t>
            </a:r>
          </a:p>
          <a:p>
            <a:pPr marL="45720" indent="0">
              <a:buNone/>
            </a:pPr>
            <a:endParaRPr lang="pl-PL" sz="1600" dirty="0" smtClean="0"/>
          </a:p>
          <a:p>
            <a:pPr marL="45720" indent="0">
              <a:buNone/>
            </a:pPr>
            <a:r>
              <a:rPr lang="pl-PL" sz="1600" dirty="0" smtClean="0"/>
              <a:t>Do najbardziej popularnych wierteł zaliczamy: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pl-PL" sz="1700" b="1" dirty="0" smtClean="0">
                <a:solidFill>
                  <a:srgbClr val="00B050"/>
                </a:solidFill>
              </a:rPr>
              <a:t>A</a:t>
            </a:r>
            <a:r>
              <a:rPr lang="pl-PL" sz="1700" dirty="0" smtClean="0">
                <a:solidFill>
                  <a:schemeClr val="tx1"/>
                </a:solidFill>
              </a:rPr>
              <a:t> </a:t>
            </a:r>
            <a:r>
              <a:rPr lang="pl-PL" sz="1700" dirty="0">
                <a:solidFill>
                  <a:schemeClr val="tx1"/>
                </a:solidFill>
              </a:rPr>
              <a:t>– do metalu z ostrzem stalowym,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pl-PL" sz="1700" b="1" dirty="0">
                <a:solidFill>
                  <a:srgbClr val="00B050"/>
                </a:solidFill>
              </a:rPr>
              <a:t>B </a:t>
            </a:r>
            <a:r>
              <a:rPr lang="pl-PL" sz="1700" dirty="0">
                <a:solidFill>
                  <a:schemeClr val="tx1"/>
                </a:solidFill>
              </a:rPr>
              <a:t>– do drewna kręte,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pl-PL" sz="1700" b="1" dirty="0">
                <a:solidFill>
                  <a:srgbClr val="00B050"/>
                </a:solidFill>
              </a:rPr>
              <a:t>C</a:t>
            </a:r>
            <a:r>
              <a:rPr lang="pl-PL" sz="1700" dirty="0">
                <a:solidFill>
                  <a:schemeClr val="tx1"/>
                </a:solidFill>
              </a:rPr>
              <a:t> – do betonu z ostrzem z węglików,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pl-PL" sz="1700" b="1" dirty="0">
                <a:solidFill>
                  <a:srgbClr val="00B050"/>
                </a:solidFill>
              </a:rPr>
              <a:t>D – </a:t>
            </a:r>
            <a:r>
              <a:rPr lang="pl-PL" sz="1700" dirty="0">
                <a:solidFill>
                  <a:schemeClr val="tx1"/>
                </a:solidFill>
              </a:rPr>
              <a:t>do drewna piórkowe,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pl-PL" sz="1700" b="1" dirty="0">
                <a:solidFill>
                  <a:srgbClr val="00B050"/>
                </a:solidFill>
              </a:rPr>
              <a:t>E</a:t>
            </a:r>
            <a:r>
              <a:rPr lang="pl-PL" sz="1700" dirty="0">
                <a:solidFill>
                  <a:schemeClr val="tx1"/>
                </a:solidFill>
              </a:rPr>
              <a:t> – uniwersalne do metalu lub betonu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pl-PL" sz="1700" dirty="0">
                <a:solidFill>
                  <a:schemeClr val="tx1"/>
                </a:solidFill>
              </a:rPr>
              <a:t>	z ostrzem z węglików (tzw. "widiowe")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pl-PL" sz="1700" b="1" dirty="0">
                <a:solidFill>
                  <a:srgbClr val="00B050"/>
                </a:solidFill>
              </a:rPr>
              <a:t>F </a:t>
            </a:r>
            <a:r>
              <a:rPr lang="pl-PL" sz="1700" dirty="0">
                <a:solidFill>
                  <a:schemeClr val="tx1"/>
                </a:solidFill>
              </a:rPr>
              <a:t>– do blach,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pl-PL" sz="1700" b="1" dirty="0">
                <a:solidFill>
                  <a:srgbClr val="00B050"/>
                </a:solidFill>
              </a:rPr>
              <a:t>G</a:t>
            </a:r>
            <a:r>
              <a:rPr lang="pl-PL" sz="1700" dirty="0">
                <a:solidFill>
                  <a:schemeClr val="tx1"/>
                </a:solidFill>
              </a:rPr>
              <a:t> – uniwersalne (do metalu, drewna, </a:t>
            </a:r>
            <a:r>
              <a:rPr lang="pl-PL" sz="1600" dirty="0">
                <a:solidFill>
                  <a:schemeClr val="tx1"/>
                </a:solidFill>
              </a:rPr>
              <a:t>tworzyw). </a:t>
            </a:r>
          </a:p>
          <a:p>
            <a:pPr marL="45720" indent="0">
              <a:buNone/>
            </a:pPr>
            <a:endParaRPr lang="pl-PL" dirty="0" smtClean="0"/>
          </a:p>
          <a:p>
            <a:pPr marL="45720" indent="0">
              <a:buNone/>
            </a:pPr>
            <a:r>
              <a:rPr lang="pl-PL" sz="1700" dirty="0" smtClean="0"/>
              <a:t>Rodzaje chwytów wierteł:</a:t>
            </a:r>
          </a:p>
          <a:p>
            <a:pPr marL="45720" indent="0">
              <a:buNone/>
            </a:pPr>
            <a:r>
              <a:rPr lang="pl-PL" sz="1700" b="1" dirty="0">
                <a:solidFill>
                  <a:srgbClr val="00B050"/>
                </a:solidFill>
              </a:rPr>
              <a:t>1, 2 </a:t>
            </a:r>
            <a:r>
              <a:rPr lang="pl-PL" sz="1700" dirty="0"/>
              <a:t>– chwyt walcowy, </a:t>
            </a:r>
          </a:p>
          <a:p>
            <a:pPr marL="45720" indent="0">
              <a:buNone/>
            </a:pPr>
            <a:r>
              <a:rPr lang="pl-PL" sz="1700" b="1" dirty="0">
                <a:solidFill>
                  <a:srgbClr val="00B050"/>
                </a:solidFill>
              </a:rPr>
              <a:t>3</a:t>
            </a:r>
            <a:r>
              <a:rPr lang="pl-PL" sz="1700" dirty="0"/>
              <a:t> – chwyt SDS Plus, </a:t>
            </a:r>
          </a:p>
          <a:p>
            <a:pPr marL="45720" indent="0">
              <a:buNone/>
            </a:pPr>
            <a:r>
              <a:rPr lang="pl-PL" sz="1700" b="1" dirty="0">
                <a:solidFill>
                  <a:srgbClr val="00B050"/>
                </a:solidFill>
              </a:rPr>
              <a:t>4, 5 </a:t>
            </a:r>
            <a:r>
              <a:rPr lang="pl-PL" sz="1700" dirty="0"/>
              <a:t>– chwyt sześciokątny, </a:t>
            </a:r>
          </a:p>
          <a:p>
            <a:pPr marL="45720" indent="0">
              <a:buNone/>
            </a:pPr>
            <a:r>
              <a:rPr lang="pl-PL" sz="1700" b="1" dirty="0">
                <a:solidFill>
                  <a:srgbClr val="00B050"/>
                </a:solidFill>
              </a:rPr>
              <a:t>6 – </a:t>
            </a:r>
            <a:r>
              <a:rPr lang="pl-PL" sz="1700" dirty="0"/>
              <a:t>chwyt walcowy z trzema płaszczyznami, </a:t>
            </a:r>
          </a:p>
          <a:p>
            <a:pPr marL="45720" indent="0">
              <a:buNone/>
            </a:pPr>
            <a:r>
              <a:rPr lang="pl-PL" sz="1700" b="1" dirty="0">
                <a:solidFill>
                  <a:srgbClr val="00B050"/>
                </a:solidFill>
              </a:rPr>
              <a:t>7 </a:t>
            </a:r>
            <a:r>
              <a:rPr lang="pl-PL" sz="1700" dirty="0"/>
              <a:t>– chwyt wtykowy ¼ cala (do wkrętarki). </a:t>
            </a:r>
          </a:p>
          <a:p>
            <a:pPr marL="45720" indent="0">
              <a:buNone/>
            </a:pPr>
            <a:endParaRPr lang="pl-PL" dirty="0" smtClean="0"/>
          </a:p>
          <a:p>
            <a:pPr marL="45720" indent="0">
              <a:buNone/>
            </a:pPr>
            <a:endParaRPr lang="pl-PL" dirty="0" smtClean="0"/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855" y="476672"/>
            <a:ext cx="3865563" cy="524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83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0486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l-PL" sz="3600" b="1" i="1" u="sng" dirty="0" smtClean="0"/>
              <a:t>OPERACJE WCHODZĄCE W SKŁAD WIERCENIA:</a:t>
            </a:r>
          </a:p>
          <a:p>
            <a:pPr marL="45720" indent="0">
              <a:buNone/>
            </a:pPr>
            <a:endParaRPr lang="pl-PL" sz="3600" b="1" i="1" u="sng" dirty="0" smtClean="0"/>
          </a:p>
          <a:p>
            <a:r>
              <a:rPr lang="pl-PL" sz="3600" b="1" i="1" dirty="0" smtClean="0"/>
              <a:t>POGŁĘBIANIE</a:t>
            </a:r>
          </a:p>
          <a:p>
            <a:r>
              <a:rPr lang="pl-PL" sz="3600" b="1" i="1" dirty="0" smtClean="0"/>
              <a:t>ROZWIERCANIE</a:t>
            </a:r>
          </a:p>
          <a:p>
            <a:r>
              <a:rPr lang="pl-PL" sz="3600" b="1" i="1" dirty="0" smtClean="0"/>
              <a:t>POWIERCANIE</a:t>
            </a:r>
          </a:p>
          <a:p>
            <a:r>
              <a:rPr lang="pl-PL" sz="3600" b="1" i="1" dirty="0" smtClean="0"/>
              <a:t>POGŁĘBIANIE</a:t>
            </a:r>
          </a:p>
          <a:p>
            <a:r>
              <a:rPr lang="pl-PL" sz="3600" b="1" i="1" dirty="0" smtClean="0"/>
              <a:t>NAWIERCANIE</a:t>
            </a:r>
          </a:p>
          <a:p>
            <a:endParaRPr lang="pl-PL" sz="3600" b="1" i="1" dirty="0"/>
          </a:p>
        </p:txBody>
      </p:sp>
    </p:spTree>
    <p:extLst>
      <p:ext uri="{BB962C8B-B14F-4D97-AF65-F5344CB8AC3E}">
        <p14:creationId xmlns:p14="http://schemas.microsoft.com/office/powerpoint/2010/main" val="1971104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8496944" cy="3474720"/>
          </a:xfrm>
        </p:spPr>
        <p:txBody>
          <a:bodyPr/>
          <a:lstStyle/>
          <a:p>
            <a:pPr marL="45720" indent="0">
              <a:buNone/>
            </a:pPr>
            <a:r>
              <a:rPr lang="pl-PL" sz="2400" b="1" u="sng" dirty="0" smtClean="0">
                <a:solidFill>
                  <a:schemeClr val="tx1"/>
                </a:solidFill>
              </a:rPr>
              <a:t>Pogłębianie</a:t>
            </a:r>
            <a:r>
              <a:rPr lang="pl-PL" sz="2400" b="1" dirty="0" smtClean="0">
                <a:solidFill>
                  <a:schemeClr val="tx1"/>
                </a:solidFill>
              </a:rPr>
              <a:t>- </a:t>
            </a:r>
            <a:r>
              <a:rPr lang="pl-PL" sz="2400" dirty="0">
                <a:solidFill>
                  <a:schemeClr val="tx1"/>
                </a:solidFill>
              </a:rPr>
              <a:t>Jest to powiększanie na pewnej długości wykonanego wcześniej otworu w celu ścięcia ostrych krawędzi otworu lub wykonania wgłębiania na umieszczenie walcowego lub stożkowego łba </a:t>
            </a:r>
            <a:r>
              <a:rPr lang="pl-PL" sz="2400" dirty="0" err="1">
                <a:solidFill>
                  <a:schemeClr val="tx1"/>
                </a:solidFill>
              </a:rPr>
              <a:t>wkręta</a:t>
            </a:r>
            <a:r>
              <a:rPr lang="pl-PL" sz="2400" dirty="0">
                <a:solidFill>
                  <a:schemeClr val="tx1"/>
                </a:solidFill>
              </a:rPr>
              <a:t> lub nitu za pomocą narzędzia zwanego </a:t>
            </a:r>
            <a:r>
              <a:rPr lang="pl-PL" sz="2400" dirty="0" smtClean="0">
                <a:solidFill>
                  <a:schemeClr val="tx1"/>
                </a:solidFill>
              </a:rPr>
              <a:t>pogłębiaczem. </a:t>
            </a:r>
            <a:endParaRPr lang="pl-PL" sz="2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1" t="44556" r="56002" b="19558"/>
          <a:stretch/>
        </p:blipFill>
        <p:spPr bwMode="auto">
          <a:xfrm>
            <a:off x="3203848" y="2780928"/>
            <a:ext cx="2830587" cy="364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393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95536" y="116632"/>
            <a:ext cx="8352928" cy="40896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l-PL" b="1" u="sng" dirty="0"/>
              <a:t>Rozwiercanie </a:t>
            </a:r>
            <a:r>
              <a:rPr lang="pl-PL" i="1" dirty="0"/>
              <a:t>–</a:t>
            </a:r>
            <a:r>
              <a:rPr lang="pl-PL" dirty="0"/>
              <a:t> jest to operacja, która można wykonywać po operacji wiercenia lub </a:t>
            </a:r>
            <a:r>
              <a:rPr lang="pl-PL" dirty="0" err="1"/>
              <a:t>powiercania</a:t>
            </a:r>
            <a:r>
              <a:rPr lang="pl-PL" dirty="0"/>
              <a:t>. </a:t>
            </a:r>
            <a:r>
              <a:rPr lang="pl-PL" u="sng" dirty="0"/>
              <a:t>Ma na celu tylko</a:t>
            </a:r>
            <a:r>
              <a:rPr lang="pl-PL" i="1" u="sng" dirty="0"/>
              <a:t> </a:t>
            </a:r>
            <a:r>
              <a:rPr lang="pl-PL" u="sng" dirty="0"/>
              <a:t>poprawę lub zwiększenie </a:t>
            </a:r>
            <a:r>
              <a:rPr lang="pl-PL" u="sng" dirty="0" smtClean="0"/>
              <a:t>dokładności </a:t>
            </a:r>
            <a:r>
              <a:rPr lang="pl-PL" u="sng" dirty="0"/>
              <a:t>wymiarowo - kształtowej wykonanych wcześniej otworów</a:t>
            </a:r>
            <a:r>
              <a:rPr lang="pl-PL" dirty="0"/>
              <a:t>. Operacja ta nie zniweluje wcześniej popełnionych innych </a:t>
            </a:r>
            <a:r>
              <a:rPr lang="pl-PL" dirty="0" smtClean="0"/>
              <a:t>błędów </a:t>
            </a:r>
            <a:r>
              <a:rPr lang="pl-PL" dirty="0"/>
              <a:t>obróbczych.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4" t="42943" r="56747" b="18750"/>
          <a:stretch/>
        </p:blipFill>
        <p:spPr bwMode="auto">
          <a:xfrm>
            <a:off x="2699792" y="2060848"/>
            <a:ext cx="3456384" cy="436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609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712968" cy="590465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l-PL" sz="2400" b="1" u="sng" dirty="0" err="1"/>
              <a:t>Powiercanie</a:t>
            </a:r>
            <a:r>
              <a:rPr lang="pl-PL" sz="2400" b="1" i="1" u="sng" dirty="0"/>
              <a:t> </a:t>
            </a:r>
            <a:r>
              <a:rPr lang="pl-PL" sz="2400" b="1" u="sng" dirty="0"/>
              <a:t>– </a:t>
            </a:r>
            <a:r>
              <a:rPr lang="pl-PL" dirty="0"/>
              <a:t>wykonuje się tylko i </a:t>
            </a:r>
            <a:r>
              <a:rPr lang="pl-PL" dirty="0" smtClean="0"/>
              <a:t>wyłącznie </a:t>
            </a:r>
            <a:r>
              <a:rPr lang="pl-PL" dirty="0"/>
              <a:t>w celu powiększenia średnicy wcześniej wywierconego otworu. Ze względu na powstawanie dużych sił podczas wiercenia i problemów z odprowadzaniem ciepła i wiórów - zdecydowanie łatwiej nam najpierw wykonać otwór o mniejszej średnicy a następnie go </a:t>
            </a:r>
            <a:r>
              <a:rPr lang="pl-PL" b="1" dirty="0"/>
              <a:t>powiercić. </a:t>
            </a:r>
            <a:r>
              <a:rPr lang="pl-PL" dirty="0"/>
              <a:t>Operacja ta </a:t>
            </a:r>
            <a:r>
              <a:rPr lang="pl-PL" u="sng" dirty="0"/>
              <a:t>nie ma na celu poprawy dokładności wymiarowej</a:t>
            </a:r>
            <a:r>
              <a:rPr lang="pl-PL" dirty="0"/>
              <a:t> lub </a:t>
            </a:r>
            <a:r>
              <a:rPr lang="pl-PL" u="sng" dirty="0" smtClean="0"/>
              <a:t>pomniejszenia chropowatości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8" t="24152" r="58069" b="27662"/>
          <a:stretch/>
        </p:blipFill>
        <p:spPr bwMode="auto">
          <a:xfrm>
            <a:off x="3203848" y="2823725"/>
            <a:ext cx="1820193" cy="381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159149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695</TotalTime>
  <Words>477</Words>
  <Application>Microsoft Office PowerPoint</Application>
  <PresentationFormat>Pokaz na ekranie (4:3)</PresentationFormat>
  <Paragraphs>56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1" baseType="lpstr">
      <vt:lpstr>Georgia</vt:lpstr>
      <vt:lpstr>Trebuchet MS</vt:lpstr>
      <vt:lpstr>Aerodynamiczny</vt:lpstr>
      <vt:lpstr>Wiercenie: narzędzia do obróbki otworów, wiertarki, prace wykonywane na wiertarkach.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Dziękuje za uwagę.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Wiercenie: narzędzia do obróbki otworów, wiertarki, prace wykonywane na wiertarkach</dc:title>
  <dc:creator>Użytkownik systemu Windows</dc:creator>
  <cp:lastModifiedBy>Paweł Skowron</cp:lastModifiedBy>
  <cp:revision>10</cp:revision>
  <dcterms:created xsi:type="dcterms:W3CDTF">2020-01-07T20:51:24Z</dcterms:created>
  <dcterms:modified xsi:type="dcterms:W3CDTF">2020-01-27T09:53:09Z</dcterms:modified>
</cp:coreProperties>
</file>